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906000"/>
  <p:notesSz cx="6858000" cy="9144000"/>
  <p:embeddedFontLst>
    <p:embeddedFont>
      <p:font typeface="Candara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4" roundtripDataSignature="AMtx7mhjXwUrAricy2fKoGdjIHSvpRgO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1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ndara-regular.fntdata"/><Relationship Id="rId11" Type="http://schemas.openxmlformats.org/officeDocument/2006/relationships/slide" Target="slides/slide6.xml"/><Relationship Id="rId22" Type="http://schemas.openxmlformats.org/officeDocument/2006/relationships/font" Target="fonts/Candara-italic.fntdata"/><Relationship Id="rId10" Type="http://schemas.openxmlformats.org/officeDocument/2006/relationships/slide" Target="slides/slide5.xml"/><Relationship Id="rId21" Type="http://schemas.openxmlformats.org/officeDocument/2006/relationships/font" Target="fonts/Candara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Candara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7" name="Google Shape;8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23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28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2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29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30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p24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25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6" name="Google Shape;286;p9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e8be1dd60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ge8be1dd609_0_0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p31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3" name="Google Shape;333;p10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2777332" y="-270669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5251054" y="2203053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917179" y="128985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6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10" Type="http://schemas.openxmlformats.org/officeDocument/2006/relationships/image" Target="../media/image17.png"/><Relationship Id="rId9" Type="http://schemas.openxmlformats.org/officeDocument/2006/relationships/image" Target="../media/image16.png"/><Relationship Id="rId5" Type="http://schemas.openxmlformats.org/officeDocument/2006/relationships/image" Target="../media/image15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9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2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21.jpg"/><Relationship Id="rId6" Type="http://schemas.openxmlformats.org/officeDocument/2006/relationships/image" Target="../media/image2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0" y="6038188"/>
            <a:ext cx="9906000" cy="299274"/>
          </a:xfrm>
          <a:prstGeom prst="rect">
            <a:avLst/>
          </a:prstGeom>
          <a:solidFill>
            <a:srgbClr val="7CBF4E">
              <a:alpha val="8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9944" y="5184043"/>
            <a:ext cx="1720649" cy="967203"/>
          </a:xfrm>
          <a:prstGeom prst="rect">
            <a:avLst/>
          </a:prstGeom>
          <a:noFill/>
          <a:ln>
            <a:noFill/>
          </a:ln>
          <a:effectLst>
            <a:outerShdw blurRad="50800" sx="106000" rotWithShape="0" algn="ctr" dir="5400000" dist="12700" sy="106000">
              <a:schemeClr val="lt1">
                <a:alpha val="80000"/>
              </a:schemeClr>
            </a:outerShdw>
          </a:effectLst>
        </p:spPr>
      </p:pic>
      <p:sp>
        <p:nvSpPr>
          <p:cNvPr id="91" name="Google Shape;91;p5"/>
          <p:cNvSpPr/>
          <p:nvPr/>
        </p:nvSpPr>
        <p:spPr>
          <a:xfrm>
            <a:off x="1394982" y="-512388"/>
            <a:ext cx="800786" cy="6858000"/>
          </a:xfrm>
          <a:prstGeom prst="rect">
            <a:avLst/>
          </a:prstGeom>
          <a:solidFill>
            <a:srgbClr val="7F7F7F">
              <a:alpha val="7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1996055" y="2417275"/>
            <a:ext cx="457433" cy="3594191"/>
          </a:xfrm>
          <a:prstGeom prst="rect">
            <a:avLst/>
          </a:prstGeom>
          <a:solidFill>
            <a:schemeClr val="dk1">
              <a:alpha val="6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0" y="6019616"/>
            <a:ext cx="9906000" cy="131630"/>
          </a:xfrm>
          <a:prstGeom prst="rect">
            <a:avLst/>
          </a:prstGeom>
          <a:solidFill>
            <a:schemeClr val="dk1">
              <a:alpha val="66666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793907" y="388909"/>
            <a:ext cx="800786" cy="6469092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94427" y="51897"/>
            <a:ext cx="4100178" cy="451883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5"/>
          <p:cNvSpPr txBox="1"/>
          <p:nvPr/>
        </p:nvSpPr>
        <p:spPr>
          <a:xfrm>
            <a:off x="3799116" y="3985732"/>
            <a:ext cx="3490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__ </a:t>
            </a:r>
            <a:r>
              <a:rPr b="0" i="0" lang="es-E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Casas en Urbanización Abierta </a:t>
            </a:r>
            <a:r>
              <a:rPr b="1" i="0" lang="es-E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__</a:t>
            </a:r>
            <a:endParaRPr b="1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Jamundí - Valle de Cauca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62813" y="4648089"/>
            <a:ext cx="940994" cy="954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95716" y="4679000"/>
            <a:ext cx="940994" cy="907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72063" y="4692684"/>
            <a:ext cx="936806" cy="899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/>
          <p:nvPr/>
        </p:nvSpPr>
        <p:spPr>
          <a:xfrm>
            <a:off x="-4204" y="6486713"/>
            <a:ext cx="9906000" cy="37147"/>
          </a:xfrm>
          <a:prstGeom prst="rect">
            <a:avLst/>
          </a:prstGeom>
          <a:solidFill>
            <a:schemeClr val="dk1">
              <a:alpha val="6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.png" id="105" name="Google Shape;10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635112"/>
            <a:ext cx="9906000" cy="134659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3"/>
          <p:cNvSpPr/>
          <p:nvPr/>
        </p:nvSpPr>
        <p:spPr>
          <a:xfrm>
            <a:off x="3582" y="6039431"/>
            <a:ext cx="6478769" cy="134852"/>
          </a:xfrm>
          <a:prstGeom prst="rect">
            <a:avLst/>
          </a:prstGeom>
          <a:solidFill>
            <a:srgbClr val="92D050">
              <a:alpha val="87058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3"/>
          <p:cNvSpPr/>
          <p:nvPr/>
        </p:nvSpPr>
        <p:spPr>
          <a:xfrm>
            <a:off x="-4204" y="5671500"/>
            <a:ext cx="6145028" cy="455977"/>
          </a:xfrm>
          <a:prstGeom prst="rect">
            <a:avLst/>
          </a:prstGeom>
          <a:solidFill>
            <a:schemeClr val="dk1">
              <a:alpha val="4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3"/>
          <p:cNvSpPr txBox="1"/>
          <p:nvPr/>
        </p:nvSpPr>
        <p:spPr>
          <a:xfrm>
            <a:off x="328538" y="5602897"/>
            <a:ext cx="2934615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LOCALIZACIÓN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00954" y="5690681"/>
            <a:ext cx="1720649" cy="967203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110" name="Google Shape;110;p23"/>
          <p:cNvSpPr txBox="1"/>
          <p:nvPr/>
        </p:nvSpPr>
        <p:spPr>
          <a:xfrm rot="494683">
            <a:off x="143840" y="3871184"/>
            <a:ext cx="18327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VARIANTE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82291" y="5765517"/>
            <a:ext cx="990605" cy="109175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3"/>
          <p:cNvSpPr txBox="1"/>
          <p:nvPr/>
        </p:nvSpPr>
        <p:spPr>
          <a:xfrm rot="-354668">
            <a:off x="3808375" y="5145168"/>
            <a:ext cx="2728014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 CACIQUE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3"/>
          <p:cNvSpPr txBox="1"/>
          <p:nvPr/>
        </p:nvSpPr>
        <p:spPr>
          <a:xfrm>
            <a:off x="5676101" y="-93033"/>
            <a:ext cx="1230869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CALI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5406" y="0"/>
            <a:ext cx="9906000" cy="551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07859" y="3028529"/>
            <a:ext cx="662472" cy="78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3"/>
          <p:cNvSpPr/>
          <p:nvPr/>
        </p:nvSpPr>
        <p:spPr>
          <a:xfrm>
            <a:off x="4947594" y="-28613"/>
            <a:ext cx="395785" cy="380683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3"/>
          <p:cNvSpPr txBox="1"/>
          <p:nvPr/>
        </p:nvSpPr>
        <p:spPr>
          <a:xfrm>
            <a:off x="5251483" y="-110582"/>
            <a:ext cx="1230869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CALI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3"/>
          <p:cNvSpPr/>
          <p:nvPr/>
        </p:nvSpPr>
        <p:spPr>
          <a:xfrm>
            <a:off x="1506071" y="1165411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3"/>
          <p:cNvSpPr txBox="1"/>
          <p:nvPr/>
        </p:nvSpPr>
        <p:spPr>
          <a:xfrm>
            <a:off x="1712187" y="1136948"/>
            <a:ext cx="1346132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Hospital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Piloto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3"/>
          <p:cNvSpPr/>
          <p:nvPr/>
        </p:nvSpPr>
        <p:spPr>
          <a:xfrm>
            <a:off x="3765645" y="1471825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3"/>
          <p:cNvSpPr txBox="1"/>
          <p:nvPr/>
        </p:nvSpPr>
        <p:spPr>
          <a:xfrm>
            <a:off x="3952422" y="1465898"/>
            <a:ext cx="1555528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Super Inter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(Supermercado)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3"/>
          <p:cNvSpPr/>
          <p:nvPr/>
        </p:nvSpPr>
        <p:spPr>
          <a:xfrm>
            <a:off x="5034833" y="906507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3"/>
          <p:cNvSpPr txBox="1"/>
          <p:nvPr/>
        </p:nvSpPr>
        <p:spPr>
          <a:xfrm>
            <a:off x="5223148" y="871830"/>
            <a:ext cx="1555528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Caribe Supermercado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3"/>
          <p:cNvSpPr/>
          <p:nvPr/>
        </p:nvSpPr>
        <p:spPr>
          <a:xfrm>
            <a:off x="5779031" y="3079434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3"/>
          <p:cNvSpPr txBox="1"/>
          <p:nvPr/>
        </p:nvSpPr>
        <p:spPr>
          <a:xfrm>
            <a:off x="5974017" y="3048609"/>
            <a:ext cx="1555528" cy="30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Las Veraneras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3"/>
          <p:cNvSpPr/>
          <p:nvPr/>
        </p:nvSpPr>
        <p:spPr>
          <a:xfrm rot="-438960">
            <a:off x="4116096" y="4735623"/>
            <a:ext cx="2250973" cy="673670"/>
          </a:xfrm>
          <a:prstGeom prst="roundRect">
            <a:avLst>
              <a:gd fmla="val 16667" name="adj"/>
            </a:avLst>
          </a:prstGeom>
          <a:noFill/>
          <a:ln cap="flat" cmpd="sng" w="6985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452471">
            <a:off x="4107466" y="4749816"/>
            <a:ext cx="2245525" cy="605477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3"/>
          <p:cNvSpPr/>
          <p:nvPr/>
        </p:nvSpPr>
        <p:spPr>
          <a:xfrm>
            <a:off x="7634932" y="5128756"/>
            <a:ext cx="395785" cy="380683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3"/>
          <p:cNvSpPr txBox="1"/>
          <p:nvPr/>
        </p:nvSpPr>
        <p:spPr>
          <a:xfrm>
            <a:off x="7986065" y="5034614"/>
            <a:ext cx="1497750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SANTANDER QUILICHAO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3"/>
          <p:cNvSpPr/>
          <p:nvPr/>
        </p:nvSpPr>
        <p:spPr>
          <a:xfrm rot="-454829">
            <a:off x="4430064" y="4253030"/>
            <a:ext cx="1471884" cy="433593"/>
          </a:xfrm>
          <a:prstGeom prst="roundRect">
            <a:avLst>
              <a:gd fmla="val 0" name="adj"/>
            </a:avLst>
          </a:prstGeom>
          <a:solidFill>
            <a:srgbClr val="FFC000"/>
          </a:solidFill>
          <a:ln cap="flat" cmpd="sng" w="6985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1.643 Unidades de Vivienda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3"/>
          <p:cNvSpPr/>
          <p:nvPr/>
        </p:nvSpPr>
        <p:spPr>
          <a:xfrm>
            <a:off x="3993594" y="1016539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4152125" y="966893"/>
            <a:ext cx="1133494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Coliseo Belalcázar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3"/>
          <p:cNvSpPr/>
          <p:nvPr/>
        </p:nvSpPr>
        <p:spPr>
          <a:xfrm>
            <a:off x="2567972" y="0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2756974" y="-7216"/>
            <a:ext cx="1346132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Parque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Central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3"/>
          <p:cNvSpPr/>
          <p:nvPr/>
        </p:nvSpPr>
        <p:spPr>
          <a:xfrm>
            <a:off x="2338962" y="763376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3"/>
          <p:cNvSpPr txBox="1"/>
          <p:nvPr/>
        </p:nvSpPr>
        <p:spPr>
          <a:xfrm>
            <a:off x="2549428" y="719143"/>
            <a:ext cx="1346132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Colegio Angel Maria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3"/>
          <p:cNvSpPr/>
          <p:nvPr/>
        </p:nvSpPr>
        <p:spPr>
          <a:xfrm>
            <a:off x="4303789" y="2378451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3"/>
          <p:cNvSpPr txBox="1"/>
          <p:nvPr/>
        </p:nvSpPr>
        <p:spPr>
          <a:xfrm>
            <a:off x="4492464" y="2340928"/>
            <a:ext cx="2150381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Iglesia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Nuestra Señora del Portal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3"/>
          <p:cNvSpPr/>
          <p:nvPr/>
        </p:nvSpPr>
        <p:spPr>
          <a:xfrm>
            <a:off x="-16189" y="1284861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152708" y="1277778"/>
            <a:ext cx="1791701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Centro Comercial Alfaguara /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Supermercado La 14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/>
          <p:nvPr/>
        </p:nvSpPr>
        <p:spPr>
          <a:xfrm>
            <a:off x="0" y="6556530"/>
            <a:ext cx="9906000" cy="37147"/>
          </a:xfrm>
          <a:prstGeom prst="rect">
            <a:avLst/>
          </a:prstGeom>
          <a:solidFill>
            <a:schemeClr val="dk1">
              <a:alpha val="6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1692" y="5730425"/>
            <a:ext cx="1720649" cy="967203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148" name="Google Shape;148;p27"/>
          <p:cNvSpPr/>
          <p:nvPr/>
        </p:nvSpPr>
        <p:spPr>
          <a:xfrm>
            <a:off x="858504" y="0"/>
            <a:ext cx="1293292" cy="5882690"/>
          </a:xfrm>
          <a:prstGeom prst="rect">
            <a:avLst/>
          </a:prstGeom>
          <a:solidFill>
            <a:srgbClr val="92D050">
              <a:alpha val="87058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1543479" y="0"/>
            <a:ext cx="206777" cy="6858000"/>
          </a:xfrm>
          <a:prstGeom prst="rect">
            <a:avLst/>
          </a:prstGeom>
          <a:solidFill>
            <a:schemeClr val="dk1">
              <a:alpha val="7333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1363167" y="5042276"/>
            <a:ext cx="1290387" cy="3274845"/>
          </a:xfrm>
          <a:prstGeom prst="rect">
            <a:avLst/>
          </a:prstGeom>
          <a:solidFill>
            <a:schemeClr val="dk1">
              <a:alpha val="3607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90234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/>
          <p:nvPr/>
        </p:nvSpPr>
        <p:spPr>
          <a:xfrm>
            <a:off x="-4204" y="6486713"/>
            <a:ext cx="9906000" cy="37147"/>
          </a:xfrm>
          <a:prstGeom prst="rect">
            <a:avLst/>
          </a:prstGeom>
          <a:solidFill>
            <a:schemeClr val="dk1">
              <a:alpha val="6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.png" id="157" name="Google Shape;15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204" y="5663342"/>
            <a:ext cx="9906000" cy="134659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8"/>
          <p:cNvSpPr/>
          <p:nvPr/>
        </p:nvSpPr>
        <p:spPr>
          <a:xfrm>
            <a:off x="3583" y="6104699"/>
            <a:ext cx="6486864" cy="141301"/>
          </a:xfrm>
          <a:prstGeom prst="rect">
            <a:avLst/>
          </a:prstGeom>
          <a:solidFill>
            <a:srgbClr val="92D050">
              <a:alpha val="87058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4205" y="5788045"/>
            <a:ext cx="6220913" cy="455977"/>
          </a:xfrm>
          <a:prstGeom prst="rect">
            <a:avLst/>
          </a:prstGeom>
          <a:solidFill>
            <a:schemeClr val="dk1">
              <a:alpha val="4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17086" y="5692199"/>
            <a:ext cx="5900177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PROYECTOS DE LA CIUDADELA  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00259" y="5722004"/>
            <a:ext cx="1720649" cy="967203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162" name="Google Shape;162;p28"/>
          <p:cNvSpPr txBox="1"/>
          <p:nvPr/>
        </p:nvSpPr>
        <p:spPr>
          <a:xfrm rot="494683">
            <a:off x="143840" y="3871184"/>
            <a:ext cx="183279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VARIANTE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34077" y="5896812"/>
            <a:ext cx="1068095" cy="96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 txBox="1"/>
          <p:nvPr/>
        </p:nvSpPr>
        <p:spPr>
          <a:xfrm>
            <a:off x="5676101" y="-93033"/>
            <a:ext cx="1230869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CALI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4204" y="-11210"/>
            <a:ext cx="9906000" cy="569974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8"/>
          <p:cNvSpPr txBox="1"/>
          <p:nvPr/>
        </p:nvSpPr>
        <p:spPr>
          <a:xfrm>
            <a:off x="756318" y="959706"/>
            <a:ext cx="1857992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JAMUNDÍ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1487421" y="602872"/>
            <a:ext cx="395785" cy="425095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67446" y="-110725"/>
            <a:ext cx="1335614" cy="139573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8"/>
          <p:cNvSpPr txBox="1"/>
          <p:nvPr/>
        </p:nvSpPr>
        <p:spPr>
          <a:xfrm>
            <a:off x="3264036" y="-25692"/>
            <a:ext cx="842519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s-E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s-E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Ventas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38111" y="4392639"/>
            <a:ext cx="1034800" cy="993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5617" y="4220889"/>
            <a:ext cx="940994" cy="907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275715" y="3975000"/>
            <a:ext cx="940994" cy="95483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/>
          <p:nvPr/>
        </p:nvSpPr>
        <p:spPr>
          <a:xfrm rot="-500148">
            <a:off x="4909080" y="3795169"/>
            <a:ext cx="1674265" cy="1288494"/>
          </a:xfrm>
          <a:prstGeom prst="roundRect">
            <a:avLst>
              <a:gd fmla="val 16667" name="adj"/>
            </a:avLst>
          </a:prstGeom>
          <a:noFill/>
          <a:ln cap="flat" cmpd="sng" w="69850">
            <a:solidFill>
              <a:srgbClr val="996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8"/>
          <p:cNvSpPr/>
          <p:nvPr/>
        </p:nvSpPr>
        <p:spPr>
          <a:xfrm rot="-415419">
            <a:off x="2907983" y="4004228"/>
            <a:ext cx="1877486" cy="1356486"/>
          </a:xfrm>
          <a:prstGeom prst="roundRect">
            <a:avLst>
              <a:gd fmla="val 16667" name="adj"/>
            </a:avLst>
          </a:prstGeom>
          <a:noFill/>
          <a:ln cap="flat" cmpd="sng" w="69850">
            <a:solidFill>
              <a:srgbClr val="B4E9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8"/>
          <p:cNvSpPr/>
          <p:nvPr/>
        </p:nvSpPr>
        <p:spPr>
          <a:xfrm rot="-438960">
            <a:off x="830212" y="4227158"/>
            <a:ext cx="2010351" cy="1324052"/>
          </a:xfrm>
          <a:prstGeom prst="roundRect">
            <a:avLst>
              <a:gd fmla="val 16667" name="adj"/>
            </a:avLst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6" name="Google Shape;176;p28"/>
          <p:cNvCxnSpPr/>
          <p:nvPr/>
        </p:nvCxnSpPr>
        <p:spPr>
          <a:xfrm>
            <a:off x="4129501" y="885732"/>
            <a:ext cx="822419" cy="4285302"/>
          </a:xfrm>
          <a:prstGeom prst="straightConnector1">
            <a:avLst/>
          </a:prstGeom>
          <a:noFill/>
          <a:ln cap="flat" cmpd="sng" w="57150">
            <a:solidFill>
              <a:srgbClr val="5597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7" name="Google Shape;177;p28"/>
          <p:cNvCxnSpPr/>
          <p:nvPr/>
        </p:nvCxnSpPr>
        <p:spPr>
          <a:xfrm>
            <a:off x="5830586" y="-34126"/>
            <a:ext cx="4071210" cy="4044951"/>
          </a:xfrm>
          <a:prstGeom prst="straightConnector1">
            <a:avLst/>
          </a:prstGeom>
          <a:noFill/>
          <a:ln cap="flat" cmpd="sng" w="57150">
            <a:solidFill>
              <a:srgbClr val="5597D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" name="Google Shape;178;p28"/>
          <p:cNvSpPr txBox="1"/>
          <p:nvPr/>
        </p:nvSpPr>
        <p:spPr>
          <a:xfrm rot="2681070">
            <a:off x="6496577" y="1532256"/>
            <a:ext cx="2728014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VÍA CALI- JAMUDÍ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8"/>
          <p:cNvSpPr txBox="1"/>
          <p:nvPr/>
        </p:nvSpPr>
        <p:spPr>
          <a:xfrm rot="4814024">
            <a:off x="3239592" y="2195560"/>
            <a:ext cx="2728014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 SAN MARCOS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8"/>
          <p:cNvSpPr/>
          <p:nvPr/>
        </p:nvSpPr>
        <p:spPr>
          <a:xfrm>
            <a:off x="5955367" y="47592"/>
            <a:ext cx="229010" cy="238901"/>
          </a:xfrm>
          <a:prstGeom prst="ellipse">
            <a:avLst/>
          </a:prstGeom>
          <a:gradFill>
            <a:gsLst>
              <a:gs pos="0">
                <a:srgbClr val="ECEAEA"/>
              </a:gs>
              <a:gs pos="100000">
                <a:srgbClr val="858585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6139569" y="17757"/>
            <a:ext cx="1555528" cy="30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Las Veraneras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8"/>
          <p:cNvSpPr/>
          <p:nvPr/>
        </p:nvSpPr>
        <p:spPr>
          <a:xfrm rot="-438960">
            <a:off x="1759023" y="3763499"/>
            <a:ext cx="833354" cy="397752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8"/>
          <p:cNvSpPr/>
          <p:nvPr/>
        </p:nvSpPr>
        <p:spPr>
          <a:xfrm rot="-415419">
            <a:off x="3706760" y="3549375"/>
            <a:ext cx="834291" cy="406580"/>
          </a:xfrm>
          <a:prstGeom prst="roundRect">
            <a:avLst>
              <a:gd fmla="val 16667" name="adj"/>
            </a:avLst>
          </a:prstGeom>
          <a:solidFill>
            <a:srgbClr val="B4E95D"/>
          </a:solidFill>
          <a:ln cap="flat" cmpd="sng" w="69850">
            <a:solidFill>
              <a:srgbClr val="B4E9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8"/>
          <p:cNvSpPr/>
          <p:nvPr/>
        </p:nvSpPr>
        <p:spPr>
          <a:xfrm rot="-500148">
            <a:off x="5473203" y="3412600"/>
            <a:ext cx="828507" cy="345271"/>
          </a:xfrm>
          <a:prstGeom prst="roundRect">
            <a:avLst>
              <a:gd fmla="val 16667" name="adj"/>
            </a:avLst>
          </a:prstGeom>
          <a:solidFill>
            <a:srgbClr val="996633"/>
          </a:solidFill>
          <a:ln cap="flat" cmpd="sng" w="69850">
            <a:solidFill>
              <a:srgbClr val="996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8"/>
          <p:cNvSpPr txBox="1"/>
          <p:nvPr/>
        </p:nvSpPr>
        <p:spPr>
          <a:xfrm rot="-393172">
            <a:off x="1792558" y="3744031"/>
            <a:ext cx="73326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663 Casas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8"/>
          <p:cNvSpPr txBox="1"/>
          <p:nvPr/>
        </p:nvSpPr>
        <p:spPr>
          <a:xfrm rot="-393172">
            <a:off x="3729122" y="3528603"/>
            <a:ext cx="73326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665 Casas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8"/>
          <p:cNvSpPr txBox="1"/>
          <p:nvPr/>
        </p:nvSpPr>
        <p:spPr>
          <a:xfrm rot="-393172">
            <a:off x="5507095" y="3366947"/>
            <a:ext cx="73326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318 Casas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/>
          <p:nvPr/>
        </p:nvSpPr>
        <p:spPr>
          <a:xfrm flipH="1" rot="10800000">
            <a:off x="0" y="6523201"/>
            <a:ext cx="9906000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8862390" y="5322014"/>
            <a:ext cx="819150" cy="2857500"/>
          </a:xfrm>
          <a:prstGeom prst="rect">
            <a:avLst/>
          </a:prstGeom>
          <a:solidFill>
            <a:srgbClr val="FFD966">
              <a:alpha val="6313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8763780" y="0"/>
            <a:ext cx="819150" cy="1965484"/>
          </a:xfrm>
          <a:prstGeom prst="rect">
            <a:avLst/>
          </a:prstGeom>
          <a:solidFill>
            <a:srgbClr val="FFD966">
              <a:alpha val="6313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9129651" y="-340196"/>
            <a:ext cx="133350" cy="8401050"/>
          </a:xfrm>
          <a:prstGeom prst="rect">
            <a:avLst/>
          </a:prstGeom>
          <a:solidFill>
            <a:srgbClr val="360000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3710" y="5714828"/>
            <a:ext cx="2559362" cy="945948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198" name="Google Shape;198;p6"/>
          <p:cNvSpPr/>
          <p:nvPr/>
        </p:nvSpPr>
        <p:spPr>
          <a:xfrm>
            <a:off x="198369" y="5274733"/>
            <a:ext cx="7035556" cy="1077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Proyecto de Casas en urbanización abierta, de 2 plantas, con tipología de Vivienda Interés social (VIS) y ubicado en la Ciudad de Jamundí (Valle de Cauca). Un total de 663 Casas, distribuidas en 3 Etapas.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0" y="4639958"/>
            <a:ext cx="3820564" cy="449055"/>
          </a:xfrm>
          <a:prstGeom prst="rect">
            <a:avLst/>
          </a:prstGeom>
          <a:solidFill>
            <a:srgbClr val="FFD966">
              <a:alpha val="4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 flipH="1">
            <a:off x="0" y="4714254"/>
            <a:ext cx="5292711" cy="310204"/>
          </a:xfrm>
          <a:prstGeom prst="rect">
            <a:avLst/>
          </a:prstGeom>
          <a:solidFill>
            <a:srgbClr val="360000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 txBox="1"/>
          <p:nvPr/>
        </p:nvSpPr>
        <p:spPr>
          <a:xfrm>
            <a:off x="0" y="4708674"/>
            <a:ext cx="44862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DESCRIPCIÓN GENERAL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886774" y="6022251"/>
            <a:ext cx="2205318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Promotor: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9251" y="408645"/>
            <a:ext cx="4147823" cy="3981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"/>
          <p:cNvSpPr txBox="1"/>
          <p:nvPr/>
        </p:nvSpPr>
        <p:spPr>
          <a:xfrm>
            <a:off x="-65581" y="6705654"/>
            <a:ext cx="10001811" cy="184666"/>
          </a:xfrm>
          <a:prstGeom prst="rect">
            <a:avLst/>
          </a:prstGeom>
          <a:solidFill>
            <a:srgbClr val="E8E6E6">
              <a:alpha val="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s-E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IMÁGENES Y LA ANIMACIÓN HACEN PARTE DE LA AMBIENTACIÓN Y SON SOLO DE REFERENCIA, EL PROYECTO ESTA SUJETO A MODIFICACIONES DURANTE SU DESARROLLO. EL PROYECTO SE DESARROLLARA POR ETAPAS Y ESTA SOMETIDO A REGLAMENTO DE PROPIEDAD HORIZONTAL SEGÚN LA LEY 675 DE 2001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"/>
          <p:cNvSpPr/>
          <p:nvPr/>
        </p:nvSpPr>
        <p:spPr>
          <a:xfrm flipH="1" rot="10800000">
            <a:off x="39813" y="453913"/>
            <a:ext cx="9906000" cy="45719"/>
          </a:xfrm>
          <a:prstGeom prst="rect">
            <a:avLst/>
          </a:prstGeom>
          <a:solidFill>
            <a:schemeClr val="accent2">
              <a:alpha val="83529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"/>
          <p:cNvSpPr/>
          <p:nvPr/>
        </p:nvSpPr>
        <p:spPr>
          <a:xfrm>
            <a:off x="0" y="5783"/>
            <a:ext cx="3407181" cy="410574"/>
          </a:xfrm>
          <a:prstGeom prst="rect">
            <a:avLst/>
          </a:prstGeom>
          <a:solidFill>
            <a:srgbClr val="FFD966">
              <a:alpha val="50588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"/>
          <p:cNvSpPr/>
          <p:nvPr/>
        </p:nvSpPr>
        <p:spPr>
          <a:xfrm flipH="1">
            <a:off x="-1" y="36757"/>
            <a:ext cx="4528700" cy="347630"/>
          </a:xfrm>
          <a:prstGeom prst="rect">
            <a:avLst/>
          </a:prstGeom>
          <a:solidFill>
            <a:srgbClr val="360000">
              <a:alpha val="6039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"/>
          <p:cNvSpPr txBox="1"/>
          <p:nvPr/>
        </p:nvSpPr>
        <p:spPr>
          <a:xfrm>
            <a:off x="176998" y="22154"/>
            <a:ext cx="44862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URBANISMO GENERAL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4071" y="-127094"/>
            <a:ext cx="1335878" cy="737586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pic>
        <p:nvPicPr>
          <p:cNvPr id="214" name="Google Shape;2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7905" y="547737"/>
            <a:ext cx="9422044" cy="583184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"/>
          <p:cNvSpPr/>
          <p:nvPr/>
        </p:nvSpPr>
        <p:spPr>
          <a:xfrm rot="-438960">
            <a:off x="1963974" y="4471173"/>
            <a:ext cx="6622658" cy="1643479"/>
          </a:xfrm>
          <a:prstGeom prst="roundRect">
            <a:avLst>
              <a:gd fmla="val 16667" name="adj"/>
            </a:avLst>
          </a:prstGeom>
          <a:noFill/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"/>
          <p:cNvSpPr/>
          <p:nvPr/>
        </p:nvSpPr>
        <p:spPr>
          <a:xfrm rot="-438960">
            <a:off x="8559878" y="4671017"/>
            <a:ext cx="1106235" cy="293769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698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r>
              <a:rPr b="1" i="0" lang="es-ES" sz="10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ETAPA 1 (181)</a:t>
            </a:r>
            <a:endParaRPr/>
          </a:p>
        </p:txBody>
      </p:sp>
      <p:sp>
        <p:nvSpPr>
          <p:cNvPr id="217" name="Google Shape;217;p2"/>
          <p:cNvSpPr/>
          <p:nvPr/>
        </p:nvSpPr>
        <p:spPr>
          <a:xfrm rot="-415419">
            <a:off x="1334151" y="2754073"/>
            <a:ext cx="7070900" cy="1537689"/>
          </a:xfrm>
          <a:prstGeom prst="roundRect">
            <a:avLst>
              <a:gd fmla="val 16667" name="adj"/>
            </a:avLst>
          </a:prstGeom>
          <a:noFill/>
          <a:ln cap="flat" cmpd="sng" w="698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"/>
          <p:cNvSpPr/>
          <p:nvPr/>
        </p:nvSpPr>
        <p:spPr>
          <a:xfrm rot="-438960">
            <a:off x="8404015" y="2893217"/>
            <a:ext cx="1106235" cy="293769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698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r>
              <a:rPr b="1" i="0" lang="es-ES" sz="10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ETAPA 2 (237)</a:t>
            </a:r>
            <a:endParaRPr/>
          </a:p>
        </p:txBody>
      </p:sp>
      <p:sp>
        <p:nvSpPr>
          <p:cNvPr id="219" name="Google Shape;219;p2"/>
          <p:cNvSpPr/>
          <p:nvPr/>
        </p:nvSpPr>
        <p:spPr>
          <a:xfrm rot="-438960">
            <a:off x="794425" y="879509"/>
            <a:ext cx="7329018" cy="1711039"/>
          </a:xfrm>
          <a:prstGeom prst="roundRect">
            <a:avLst>
              <a:gd fmla="val 16667" name="adj"/>
            </a:avLst>
          </a:prstGeom>
          <a:noFill/>
          <a:ln cap="flat" cmpd="sng" w="698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"/>
          <p:cNvSpPr/>
          <p:nvPr/>
        </p:nvSpPr>
        <p:spPr>
          <a:xfrm rot="-438960">
            <a:off x="8097224" y="1040904"/>
            <a:ext cx="1106235" cy="293769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 cap="flat" cmpd="sng" w="698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"/>
          <p:cNvSpPr txBox="1"/>
          <p:nvPr/>
        </p:nvSpPr>
        <p:spPr>
          <a:xfrm rot="-404411">
            <a:off x="8069430" y="1052714"/>
            <a:ext cx="1142718" cy="26157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ETAPA 3 (245)</a:t>
            </a: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"/>
          <p:cNvSpPr/>
          <p:nvPr/>
        </p:nvSpPr>
        <p:spPr>
          <a:xfrm rot="-438960">
            <a:off x="4080812" y="5920813"/>
            <a:ext cx="1182774" cy="20011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698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6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LOTE RESERVA</a:t>
            </a:r>
            <a:endParaRPr b="1" i="0" sz="66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"/>
          <p:cNvSpPr/>
          <p:nvPr/>
        </p:nvSpPr>
        <p:spPr>
          <a:xfrm flipH="1">
            <a:off x="84897" y="603516"/>
            <a:ext cx="1030003" cy="288870"/>
          </a:xfrm>
          <a:prstGeom prst="rect">
            <a:avLst/>
          </a:prstGeom>
          <a:solidFill>
            <a:srgbClr val="BFBFBF">
              <a:alpha val="7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"/>
          <p:cNvSpPr txBox="1"/>
          <p:nvPr/>
        </p:nvSpPr>
        <p:spPr>
          <a:xfrm>
            <a:off x="29802" y="610492"/>
            <a:ext cx="1141804" cy="261610"/>
          </a:xfrm>
          <a:prstGeom prst="rect">
            <a:avLst/>
          </a:prstGeom>
          <a:solidFill>
            <a:schemeClr val="lt1">
              <a:alpha val="5372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Parqueaderos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"/>
          <p:cNvSpPr/>
          <p:nvPr/>
        </p:nvSpPr>
        <p:spPr>
          <a:xfrm flipH="1">
            <a:off x="5902991" y="6439324"/>
            <a:ext cx="1030003" cy="288870"/>
          </a:xfrm>
          <a:prstGeom prst="rect">
            <a:avLst/>
          </a:prstGeom>
          <a:solidFill>
            <a:srgbClr val="BFBFBF">
              <a:alpha val="7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"/>
          <p:cNvSpPr txBox="1"/>
          <p:nvPr/>
        </p:nvSpPr>
        <p:spPr>
          <a:xfrm>
            <a:off x="5847896" y="6446300"/>
            <a:ext cx="1141804" cy="261610"/>
          </a:xfrm>
          <a:prstGeom prst="rect">
            <a:avLst/>
          </a:prstGeom>
          <a:solidFill>
            <a:schemeClr val="lt1">
              <a:alpha val="5372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Parqueaderos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7" name="Google Shape;227;p2"/>
          <p:cNvCxnSpPr/>
          <p:nvPr/>
        </p:nvCxnSpPr>
        <p:spPr>
          <a:xfrm rot="10800000">
            <a:off x="4988928" y="6262144"/>
            <a:ext cx="914063" cy="338863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8" name="Google Shape;228;p2"/>
          <p:cNvCxnSpPr/>
          <p:nvPr/>
        </p:nvCxnSpPr>
        <p:spPr>
          <a:xfrm rot="10800000">
            <a:off x="6439711" y="6195421"/>
            <a:ext cx="0" cy="25088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9" name="Google Shape;229;p2"/>
          <p:cNvCxnSpPr>
            <a:stCxn id="223" idx="2"/>
          </p:cNvCxnSpPr>
          <p:nvPr/>
        </p:nvCxnSpPr>
        <p:spPr>
          <a:xfrm>
            <a:off x="599898" y="892386"/>
            <a:ext cx="225000" cy="398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30" name="Google Shape;230;p2"/>
          <p:cNvSpPr/>
          <p:nvPr/>
        </p:nvSpPr>
        <p:spPr>
          <a:xfrm rot="-438960">
            <a:off x="5891047" y="5696648"/>
            <a:ext cx="1182774" cy="20011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698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6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LOTE RESERVA</a:t>
            </a:r>
            <a:endParaRPr b="1" i="0" sz="66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89" y="3998306"/>
            <a:ext cx="1079112" cy="1035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/>
          <p:nvPr/>
        </p:nvSpPr>
        <p:spPr>
          <a:xfrm>
            <a:off x="0" y="826256"/>
            <a:ext cx="9942213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59388" y="-20775"/>
            <a:ext cx="1720649" cy="967203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238" name="Google Shape;238;p29"/>
          <p:cNvSpPr/>
          <p:nvPr/>
        </p:nvSpPr>
        <p:spPr>
          <a:xfrm>
            <a:off x="199175" y="497373"/>
            <a:ext cx="3820564" cy="449055"/>
          </a:xfrm>
          <a:prstGeom prst="rect">
            <a:avLst/>
          </a:prstGeom>
          <a:solidFill>
            <a:srgbClr val="FFD966">
              <a:alpha val="4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9"/>
          <p:cNvSpPr/>
          <p:nvPr/>
        </p:nvSpPr>
        <p:spPr>
          <a:xfrm flipH="1">
            <a:off x="739617" y="672925"/>
            <a:ext cx="4886326" cy="310204"/>
          </a:xfrm>
          <a:prstGeom prst="rect">
            <a:avLst/>
          </a:prstGeom>
          <a:solidFill>
            <a:srgbClr val="360000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9"/>
          <p:cNvSpPr txBox="1"/>
          <p:nvPr/>
        </p:nvSpPr>
        <p:spPr>
          <a:xfrm>
            <a:off x="812195" y="624902"/>
            <a:ext cx="44862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URBANISMO: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9"/>
          <p:cNvSpPr/>
          <p:nvPr/>
        </p:nvSpPr>
        <p:spPr>
          <a:xfrm>
            <a:off x="-52303" y="6773243"/>
            <a:ext cx="9994516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9"/>
          <p:cNvSpPr txBox="1"/>
          <p:nvPr/>
        </p:nvSpPr>
        <p:spPr>
          <a:xfrm>
            <a:off x="-59598" y="6611436"/>
            <a:ext cx="10001811" cy="184666"/>
          </a:xfrm>
          <a:prstGeom prst="rect">
            <a:avLst/>
          </a:prstGeom>
          <a:solidFill>
            <a:srgbClr val="E8E6E6">
              <a:alpha val="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s-E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IMÁGENES Y LA ANIMACIÓN HACEN PARTE DE LA AMBIENTACIÓN Y SON SOLO DE REFERENCIA, EL PROYECTO ESTA SUJETO A MODIFICACIONES DURANTE SU DESARROLLO. EL PROYECTO SE DESARROLLARA POR ETAPAS Y ESTA SOMETIDO A REGLAMENTO DE PROPIEDAD HORIZONTAL SEGÚN LA LEY 675 DE 2001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7510" y="94482"/>
            <a:ext cx="1079112" cy="103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042257"/>
            <a:ext cx="9906000" cy="5569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"/>
          <p:cNvSpPr/>
          <p:nvPr/>
        </p:nvSpPr>
        <p:spPr>
          <a:xfrm>
            <a:off x="0" y="826256"/>
            <a:ext cx="9942213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59388" y="-20775"/>
            <a:ext cx="1720649" cy="967203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251" name="Google Shape;251;p30"/>
          <p:cNvSpPr/>
          <p:nvPr/>
        </p:nvSpPr>
        <p:spPr>
          <a:xfrm>
            <a:off x="199175" y="497373"/>
            <a:ext cx="3820564" cy="449055"/>
          </a:xfrm>
          <a:prstGeom prst="rect">
            <a:avLst/>
          </a:prstGeom>
          <a:solidFill>
            <a:srgbClr val="FFD966">
              <a:alpha val="4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0"/>
          <p:cNvSpPr/>
          <p:nvPr/>
        </p:nvSpPr>
        <p:spPr>
          <a:xfrm flipH="1">
            <a:off x="739617" y="672925"/>
            <a:ext cx="4886326" cy="310204"/>
          </a:xfrm>
          <a:prstGeom prst="rect">
            <a:avLst/>
          </a:prstGeom>
          <a:solidFill>
            <a:srgbClr val="360000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0"/>
          <p:cNvSpPr txBox="1"/>
          <p:nvPr/>
        </p:nvSpPr>
        <p:spPr>
          <a:xfrm>
            <a:off x="812195" y="624902"/>
            <a:ext cx="44862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URBANISMO: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0"/>
          <p:cNvSpPr/>
          <p:nvPr/>
        </p:nvSpPr>
        <p:spPr>
          <a:xfrm>
            <a:off x="-52303" y="6773243"/>
            <a:ext cx="9994516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0"/>
          <p:cNvSpPr txBox="1"/>
          <p:nvPr/>
        </p:nvSpPr>
        <p:spPr>
          <a:xfrm>
            <a:off x="-59598" y="6611436"/>
            <a:ext cx="10001811" cy="184666"/>
          </a:xfrm>
          <a:prstGeom prst="rect">
            <a:avLst/>
          </a:prstGeom>
          <a:solidFill>
            <a:srgbClr val="E8E6E6">
              <a:alpha val="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s-E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IMÁGENES Y LA ANIMACIÓN HACEN PARTE DE LA AMBIENTACIÓN Y SON SOLO DE REFERENCIA, EL PROYECTO ESTA SUJETO A MODIFICACIONES DURANTE SU DESARROLLO. EL PROYECTO SE DESARROLLARA POR ETAPAS Y ESTA SOMETIDO A REGLAMENTO DE PROPIEDAD HORIZONTAL SEGÚN LA LEY 675 DE 2001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49174" y="94482"/>
            <a:ext cx="937448" cy="899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027600"/>
            <a:ext cx="9906000" cy="5625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4"/>
          <p:cNvSpPr/>
          <p:nvPr/>
        </p:nvSpPr>
        <p:spPr>
          <a:xfrm>
            <a:off x="0" y="826256"/>
            <a:ext cx="9942213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59388" y="-20775"/>
            <a:ext cx="1720649" cy="967203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264" name="Google Shape;264;p24"/>
          <p:cNvSpPr/>
          <p:nvPr/>
        </p:nvSpPr>
        <p:spPr>
          <a:xfrm>
            <a:off x="199175" y="497373"/>
            <a:ext cx="3820564" cy="449055"/>
          </a:xfrm>
          <a:prstGeom prst="rect">
            <a:avLst/>
          </a:prstGeom>
          <a:solidFill>
            <a:srgbClr val="FFD966">
              <a:alpha val="4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4"/>
          <p:cNvSpPr/>
          <p:nvPr/>
        </p:nvSpPr>
        <p:spPr>
          <a:xfrm flipH="1">
            <a:off x="739617" y="672925"/>
            <a:ext cx="4886326" cy="310204"/>
          </a:xfrm>
          <a:prstGeom prst="rect">
            <a:avLst/>
          </a:prstGeom>
          <a:solidFill>
            <a:srgbClr val="360000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4"/>
          <p:cNvSpPr txBox="1"/>
          <p:nvPr/>
        </p:nvSpPr>
        <p:spPr>
          <a:xfrm>
            <a:off x="812195" y="624902"/>
            <a:ext cx="44862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URBANISMO: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4"/>
          <p:cNvSpPr/>
          <p:nvPr/>
        </p:nvSpPr>
        <p:spPr>
          <a:xfrm>
            <a:off x="-52303" y="6773243"/>
            <a:ext cx="9994516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4"/>
          <p:cNvSpPr txBox="1"/>
          <p:nvPr/>
        </p:nvSpPr>
        <p:spPr>
          <a:xfrm>
            <a:off x="-59598" y="6611436"/>
            <a:ext cx="10001811" cy="184666"/>
          </a:xfrm>
          <a:prstGeom prst="rect">
            <a:avLst/>
          </a:prstGeom>
          <a:solidFill>
            <a:srgbClr val="E8E6E6">
              <a:alpha val="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s-E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IMÁGENES Y LA ANIMACIÓN HACEN PARTE DE LA AMBIENTACIÓN Y SON SOLO DE REFERENCIA, EL PROYECTO ESTA SUJETO A MODIFICACIONES DURANTE SU DESARROLLO. EL PROYECTO SE DESARROLLARA POR ETAPAS Y ESTA SOMETIDO A REGLAMENTO DE PROPIEDAD HORIZONTAL SEGÚN LA LEY 675 DE 2001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7510" y="94482"/>
            <a:ext cx="1079112" cy="103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4"/>
          <p:cNvPicPr preferRelativeResize="0"/>
          <p:nvPr/>
        </p:nvPicPr>
        <p:blipFill rotWithShape="1">
          <a:blip r:embed="rId5">
            <a:alphaModFix/>
          </a:blip>
          <a:srcRect b="0" l="564" r="6611" t="0"/>
          <a:stretch/>
        </p:blipFill>
        <p:spPr>
          <a:xfrm>
            <a:off x="0" y="1178225"/>
            <a:ext cx="9905999" cy="5385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/>
          <p:nvPr/>
        </p:nvSpPr>
        <p:spPr>
          <a:xfrm>
            <a:off x="0" y="805459"/>
            <a:ext cx="9994516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62787" y="22256"/>
            <a:ext cx="1720649" cy="967203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277" name="Google Shape;277;p25"/>
          <p:cNvSpPr/>
          <p:nvPr/>
        </p:nvSpPr>
        <p:spPr>
          <a:xfrm>
            <a:off x="199175" y="540404"/>
            <a:ext cx="3820564" cy="449055"/>
          </a:xfrm>
          <a:prstGeom prst="rect">
            <a:avLst/>
          </a:prstGeom>
          <a:solidFill>
            <a:srgbClr val="FFD966">
              <a:alpha val="4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5"/>
          <p:cNvSpPr/>
          <p:nvPr/>
        </p:nvSpPr>
        <p:spPr>
          <a:xfrm flipH="1">
            <a:off x="328137" y="633480"/>
            <a:ext cx="4886326" cy="310204"/>
          </a:xfrm>
          <a:prstGeom prst="rect">
            <a:avLst/>
          </a:prstGeom>
          <a:solidFill>
            <a:srgbClr val="360000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5"/>
          <p:cNvSpPr txBox="1"/>
          <p:nvPr/>
        </p:nvSpPr>
        <p:spPr>
          <a:xfrm>
            <a:off x="812195" y="604103"/>
            <a:ext cx="44862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URBANISMO :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5"/>
          <p:cNvSpPr/>
          <p:nvPr/>
        </p:nvSpPr>
        <p:spPr>
          <a:xfrm>
            <a:off x="-52303" y="6773243"/>
            <a:ext cx="9994516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5"/>
          <p:cNvSpPr txBox="1"/>
          <p:nvPr/>
        </p:nvSpPr>
        <p:spPr>
          <a:xfrm>
            <a:off x="-59598" y="6611436"/>
            <a:ext cx="10001811" cy="184666"/>
          </a:xfrm>
          <a:prstGeom prst="rect">
            <a:avLst/>
          </a:prstGeom>
          <a:solidFill>
            <a:srgbClr val="E8E6E6">
              <a:alpha val="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s-E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IMÁGENES Y LA ANIMACIÓN HACEN PARTE DE LA AMBIENTACIÓN Y SON SOLO DE REFERENCIA, EL PROYECTO ESTA SUJETO A MODIFICACIONES DURANTE SU DESARROLLO. EL PROYECTO SE DESARROLLARA POR ETAPAS Y ESTA SOMETIDO A REGLAMENTO DE PROPIEDAD HORIZONTAL SEGÚN LA LEY 675 DE 2001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74900" y="115620"/>
            <a:ext cx="1079112" cy="103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1693" y="1052534"/>
            <a:ext cx="9906000" cy="55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9"/>
          <p:cNvSpPr txBox="1"/>
          <p:nvPr/>
        </p:nvSpPr>
        <p:spPr>
          <a:xfrm>
            <a:off x="-47907" y="6692969"/>
            <a:ext cx="10001811" cy="184666"/>
          </a:xfrm>
          <a:prstGeom prst="rect">
            <a:avLst/>
          </a:prstGeom>
          <a:solidFill>
            <a:srgbClr val="E8E6E6">
              <a:alpha val="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s-E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IMÁGENES Y LA ANIMACIÓN HACEN PARTE DE LA AMBIENTACIÓN Y SON SOLO DE REFERENCIA, EL PROYECTO ESTA SUJETO A MODIFICACIONES DURANTE SU DESARROLLO. EL PROYECTO SE DESARROLLARA POR ETAPAS Y ESTA SOMETIDO A REGLAMENTO DE PROPIEDAD HORIZONTAL SEGÚN LA LEY 675 DE 2001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9676" y="5890797"/>
            <a:ext cx="1720649" cy="967203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290" name="Google Shape;290;p9"/>
          <p:cNvSpPr/>
          <p:nvPr/>
        </p:nvSpPr>
        <p:spPr>
          <a:xfrm flipH="1" rot="10800000">
            <a:off x="-8710" y="391769"/>
            <a:ext cx="9906000" cy="45719"/>
          </a:xfrm>
          <a:prstGeom prst="rect">
            <a:avLst/>
          </a:prstGeom>
          <a:solidFill>
            <a:schemeClr val="accent2">
              <a:alpha val="8235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9"/>
          <p:cNvSpPr/>
          <p:nvPr/>
        </p:nvSpPr>
        <p:spPr>
          <a:xfrm>
            <a:off x="-2" y="-20080"/>
            <a:ext cx="3621025" cy="521693"/>
          </a:xfrm>
          <a:prstGeom prst="rect">
            <a:avLst/>
          </a:prstGeom>
          <a:solidFill>
            <a:srgbClr val="FFD966">
              <a:alpha val="4941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9"/>
          <p:cNvSpPr/>
          <p:nvPr/>
        </p:nvSpPr>
        <p:spPr>
          <a:xfrm flipH="1">
            <a:off x="62400" y="101093"/>
            <a:ext cx="5617692" cy="310204"/>
          </a:xfrm>
          <a:prstGeom prst="rect">
            <a:avLst/>
          </a:prstGeom>
          <a:solidFill>
            <a:srgbClr val="360000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9"/>
          <p:cNvSpPr txBox="1"/>
          <p:nvPr/>
        </p:nvSpPr>
        <p:spPr>
          <a:xfrm>
            <a:off x="251523" y="26715"/>
            <a:ext cx="53080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CASA TIPO: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9"/>
          <p:cNvSpPr txBox="1"/>
          <p:nvPr/>
        </p:nvSpPr>
        <p:spPr>
          <a:xfrm>
            <a:off x="7156822" y="1343144"/>
            <a:ext cx="2383539" cy="33547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Distribución espacios: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1er piso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Parqueadero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Jardín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Sala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Comedor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Cocina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Zona de ropas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2do Piso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Habitación auxiliar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Baño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Habitación principal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9"/>
          <p:cNvSpPr txBox="1"/>
          <p:nvPr/>
        </p:nvSpPr>
        <p:spPr>
          <a:xfrm>
            <a:off x="6939588" y="4824048"/>
            <a:ext cx="2628255" cy="7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 Construida: 47,48m2                 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 privada: 63,29m2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9"/>
          <p:cNvSpPr txBox="1"/>
          <p:nvPr/>
        </p:nvSpPr>
        <p:spPr>
          <a:xfrm>
            <a:off x="5359978" y="6101323"/>
            <a:ext cx="126368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COCINA</a:t>
            </a:r>
            <a:endParaRPr b="1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9"/>
          <p:cNvSpPr txBox="1"/>
          <p:nvPr/>
        </p:nvSpPr>
        <p:spPr>
          <a:xfrm>
            <a:off x="5675900" y="6280908"/>
            <a:ext cx="126368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ZONAS ROPAS</a:t>
            </a:r>
            <a:endParaRPr b="1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9"/>
          <p:cNvSpPr txBox="1"/>
          <p:nvPr/>
        </p:nvSpPr>
        <p:spPr>
          <a:xfrm>
            <a:off x="3919500" y="6043569"/>
            <a:ext cx="126368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HABITACIÓN AUXILIAR</a:t>
            </a:r>
            <a:endParaRPr b="1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9"/>
          <p:cNvSpPr txBox="1"/>
          <p:nvPr/>
        </p:nvSpPr>
        <p:spPr>
          <a:xfrm>
            <a:off x="4728134" y="6205607"/>
            <a:ext cx="126368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BAÑO</a:t>
            </a:r>
            <a:endParaRPr b="1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9"/>
          <p:cNvSpPr txBox="1"/>
          <p:nvPr/>
        </p:nvSpPr>
        <p:spPr>
          <a:xfrm>
            <a:off x="4572392" y="453276"/>
            <a:ext cx="1720648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Segundo Piso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9"/>
          <p:cNvSpPr txBox="1"/>
          <p:nvPr/>
        </p:nvSpPr>
        <p:spPr>
          <a:xfrm>
            <a:off x="1406319" y="495213"/>
            <a:ext cx="1720648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 Piso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48965" y="54384"/>
            <a:ext cx="1079112" cy="103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5">
            <a:alphaModFix/>
          </a:blip>
          <a:srcRect b="0" l="0" r="74436" t="0"/>
          <a:stretch/>
        </p:blipFill>
        <p:spPr>
          <a:xfrm>
            <a:off x="706982" y="822071"/>
            <a:ext cx="2770484" cy="585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9"/>
          <p:cNvPicPr preferRelativeResize="0"/>
          <p:nvPr/>
        </p:nvPicPr>
        <p:blipFill rotWithShape="1">
          <a:blip r:embed="rId6">
            <a:alphaModFix/>
          </a:blip>
          <a:srcRect b="0" l="36238" r="38126" t="0"/>
          <a:stretch/>
        </p:blipFill>
        <p:spPr>
          <a:xfrm>
            <a:off x="4027771" y="814230"/>
            <a:ext cx="2809058" cy="5878739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9"/>
          <p:cNvSpPr txBox="1"/>
          <p:nvPr/>
        </p:nvSpPr>
        <p:spPr>
          <a:xfrm rot="-2618541">
            <a:off x="1064047" y="5093973"/>
            <a:ext cx="129552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PARQUEADERO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9"/>
          <p:cNvSpPr txBox="1"/>
          <p:nvPr/>
        </p:nvSpPr>
        <p:spPr>
          <a:xfrm>
            <a:off x="2393998" y="3760732"/>
            <a:ext cx="129552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ESCALERAS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e8be1dd609_0_0"/>
          <p:cNvSpPr txBox="1"/>
          <p:nvPr/>
        </p:nvSpPr>
        <p:spPr>
          <a:xfrm>
            <a:off x="-47907" y="6692969"/>
            <a:ext cx="10001700" cy="184800"/>
          </a:xfrm>
          <a:prstGeom prst="rect">
            <a:avLst/>
          </a:prstGeom>
          <a:solidFill>
            <a:srgbClr val="E8E6E6">
              <a:alpha val="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s-E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IMÁGENES Y LA ANIMACIÓN HACEN PARTE DE LA AMBIENTACIÓN Y SON SOLO DE REFERENCIA, EL PROYECTO ESTA SUJETO A MODIFICACIONES DURANTE SU DESARROLLO. EL PROYECTO SE DESARROLLARA POR ETAPAS Y ESTA SOMETIDO A REGLAMENTO DE PROPIEDAD HORIZONTAL SEGÚN LA LEY 675 DE 2001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ge8be1dd609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09421" y="-144361"/>
            <a:ext cx="1195975" cy="707762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313" name="Google Shape;313;ge8be1dd609_0_0"/>
          <p:cNvSpPr/>
          <p:nvPr/>
        </p:nvSpPr>
        <p:spPr>
          <a:xfrm flipH="1" rot="10800000">
            <a:off x="-17675" y="391888"/>
            <a:ext cx="9906000" cy="45600"/>
          </a:xfrm>
          <a:prstGeom prst="rect">
            <a:avLst/>
          </a:prstGeom>
          <a:solidFill>
            <a:schemeClr val="accent2">
              <a:alpha val="8274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ge8be1dd609_0_0"/>
          <p:cNvSpPr/>
          <p:nvPr/>
        </p:nvSpPr>
        <p:spPr>
          <a:xfrm>
            <a:off x="-2" y="159220"/>
            <a:ext cx="3621000" cy="449100"/>
          </a:xfrm>
          <a:prstGeom prst="rect">
            <a:avLst/>
          </a:prstGeom>
          <a:solidFill>
            <a:srgbClr val="FFD966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ge8be1dd609_0_0"/>
          <p:cNvSpPr/>
          <p:nvPr/>
        </p:nvSpPr>
        <p:spPr>
          <a:xfrm flipH="1">
            <a:off x="178835" y="244529"/>
            <a:ext cx="5617800" cy="310200"/>
          </a:xfrm>
          <a:prstGeom prst="rect">
            <a:avLst/>
          </a:prstGeom>
          <a:solidFill>
            <a:srgbClr val="360000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ge8be1dd609_0_0"/>
          <p:cNvSpPr txBox="1"/>
          <p:nvPr/>
        </p:nvSpPr>
        <p:spPr>
          <a:xfrm>
            <a:off x="251523" y="206008"/>
            <a:ext cx="530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SALA - COMEDOR: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ge8be1dd609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37286" y="39518"/>
            <a:ext cx="791310" cy="75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e8be1dd609_0_0"/>
          <p:cNvPicPr preferRelativeResize="0"/>
          <p:nvPr/>
        </p:nvPicPr>
        <p:blipFill rotWithShape="1">
          <a:blip r:embed="rId5">
            <a:alphaModFix/>
          </a:blip>
          <a:srcRect b="0" l="0" r="38971" t="0"/>
          <a:stretch/>
        </p:blipFill>
        <p:spPr>
          <a:xfrm>
            <a:off x="0" y="807974"/>
            <a:ext cx="9905999" cy="5845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1"/>
          <p:cNvSpPr txBox="1"/>
          <p:nvPr/>
        </p:nvSpPr>
        <p:spPr>
          <a:xfrm>
            <a:off x="-47907" y="6692969"/>
            <a:ext cx="10001700" cy="184800"/>
          </a:xfrm>
          <a:prstGeom prst="rect">
            <a:avLst/>
          </a:prstGeom>
          <a:solidFill>
            <a:srgbClr val="E8E6E6">
              <a:alpha val="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s-E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IMÁGENES Y LA ANIMACIÓN HACEN PARTE DE LA AMBIENTACIÓN Y SON SOLO DE REFERENCIA, EL PROYECTO ESTA SUJETO A MODIFICACIONES DURANTE SU DESARROLLO. EL PROYECTO SE DESARROLLARA POR ETAPAS Y ESTA SOMETIDO A REGLAMENTO DE PROPIEDAD HORIZONTAL SEGÚN LA LEY 675 DE 2001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4447" y="-206259"/>
            <a:ext cx="1518705" cy="781477"/>
          </a:xfrm>
          <a:prstGeom prst="rect">
            <a:avLst/>
          </a:prstGeom>
          <a:noFill/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</p:pic>
      <p:sp>
        <p:nvSpPr>
          <p:cNvPr id="325" name="Google Shape;325;p31"/>
          <p:cNvSpPr/>
          <p:nvPr/>
        </p:nvSpPr>
        <p:spPr>
          <a:xfrm flipH="1" rot="10800000">
            <a:off x="-17675" y="391888"/>
            <a:ext cx="9906000" cy="45600"/>
          </a:xfrm>
          <a:prstGeom prst="rect">
            <a:avLst/>
          </a:prstGeom>
          <a:solidFill>
            <a:schemeClr val="accent2">
              <a:alpha val="8274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1"/>
          <p:cNvSpPr/>
          <p:nvPr/>
        </p:nvSpPr>
        <p:spPr>
          <a:xfrm>
            <a:off x="-2" y="159220"/>
            <a:ext cx="3621000" cy="449100"/>
          </a:xfrm>
          <a:prstGeom prst="rect">
            <a:avLst/>
          </a:prstGeom>
          <a:solidFill>
            <a:srgbClr val="FFD966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1"/>
          <p:cNvSpPr/>
          <p:nvPr/>
        </p:nvSpPr>
        <p:spPr>
          <a:xfrm flipH="1">
            <a:off x="178835" y="244529"/>
            <a:ext cx="5617800" cy="310200"/>
          </a:xfrm>
          <a:prstGeom prst="rect">
            <a:avLst/>
          </a:prstGeom>
          <a:solidFill>
            <a:srgbClr val="360000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1"/>
          <p:cNvSpPr txBox="1"/>
          <p:nvPr/>
        </p:nvSpPr>
        <p:spPr>
          <a:xfrm>
            <a:off x="251525" y="206000"/>
            <a:ext cx="580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HABITACIÓN: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82634" y="72530"/>
            <a:ext cx="855319" cy="82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" y="931285"/>
            <a:ext cx="9888325" cy="5728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10"/>
          <p:cNvPicPr preferRelativeResize="0"/>
          <p:nvPr/>
        </p:nvPicPr>
        <p:blipFill rotWithShape="1">
          <a:blip r:embed="rId3">
            <a:alphaModFix/>
          </a:blip>
          <a:srcRect b="0" l="11859" r="9743" t="0"/>
          <a:stretch/>
        </p:blipFill>
        <p:spPr>
          <a:xfrm>
            <a:off x="0" y="890963"/>
            <a:ext cx="9787732" cy="557660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0"/>
          <p:cNvSpPr/>
          <p:nvPr/>
        </p:nvSpPr>
        <p:spPr>
          <a:xfrm>
            <a:off x="0" y="6556530"/>
            <a:ext cx="9906000" cy="37147"/>
          </a:xfrm>
          <a:prstGeom prst="rect">
            <a:avLst/>
          </a:prstGeom>
          <a:solidFill>
            <a:schemeClr val="dk1">
              <a:alpha val="6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0"/>
          <p:cNvSpPr/>
          <p:nvPr/>
        </p:nvSpPr>
        <p:spPr>
          <a:xfrm>
            <a:off x="936339" y="0"/>
            <a:ext cx="541731" cy="9470941"/>
          </a:xfrm>
          <a:prstGeom prst="rect">
            <a:avLst/>
          </a:prstGeom>
          <a:solidFill>
            <a:schemeClr val="dk1">
              <a:alpha val="3607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</a:pPr>
            <a:r>
              <a:t/>
            </a:r>
            <a:endParaRPr b="0" i="0" sz="146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0"/>
          <p:cNvSpPr txBox="1"/>
          <p:nvPr/>
        </p:nvSpPr>
        <p:spPr>
          <a:xfrm>
            <a:off x="6665637" y="1253466"/>
            <a:ext cx="2683551" cy="5262939"/>
          </a:xfrm>
          <a:prstGeom prst="rect">
            <a:avLst/>
          </a:prstGeom>
          <a:noFill/>
          <a:ln>
            <a:noFill/>
          </a:ln>
          <a:effectLst>
            <a:outerShdw blurRad="127000" rotWithShape="0" algn="r" dir="10800000" dist="12700">
              <a:schemeClr val="lt1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2400" u="none" cap="none" strike="noStrike">
                <a:solidFill>
                  <a:srgbClr val="890404"/>
                </a:solidFill>
                <a:latin typeface="Arial"/>
                <a:ea typeface="Arial"/>
                <a:cs typeface="Arial"/>
                <a:sym typeface="Arial"/>
              </a:rPr>
              <a:t>Informes: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89040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2400" u="none" cap="none" strike="noStrike">
                <a:solidFill>
                  <a:srgbClr val="890404"/>
                </a:solidFill>
                <a:latin typeface="Arial"/>
                <a:ea typeface="Arial"/>
                <a:cs typeface="Arial"/>
                <a:sym typeface="Arial"/>
              </a:rPr>
              <a:t>3183384161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2400" u="none" cap="none" strike="noStrike">
                <a:solidFill>
                  <a:srgbClr val="890404"/>
                </a:solidFill>
                <a:latin typeface="Arial"/>
                <a:ea typeface="Arial"/>
                <a:cs typeface="Arial"/>
                <a:sym typeface="Arial"/>
              </a:rPr>
              <a:t>3183628069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2400" u="none" cap="none" strike="noStrike">
                <a:solidFill>
                  <a:srgbClr val="890404"/>
                </a:solidFill>
                <a:latin typeface="Arial"/>
                <a:ea typeface="Arial"/>
                <a:cs typeface="Arial"/>
                <a:sym typeface="Arial"/>
              </a:rPr>
              <a:t>3183440629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89040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2400" u="none" cap="none" strike="noStrike">
                <a:solidFill>
                  <a:srgbClr val="890404"/>
                </a:solidFill>
                <a:latin typeface="Arial"/>
                <a:ea typeface="Arial"/>
                <a:cs typeface="Arial"/>
                <a:sym typeface="Arial"/>
              </a:rPr>
              <a:t>Sala Ventas: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2400" u="none" cap="none" strike="noStrike">
                <a:solidFill>
                  <a:srgbClr val="890404"/>
                </a:solidFill>
                <a:latin typeface="Arial"/>
                <a:ea typeface="Arial"/>
                <a:cs typeface="Arial"/>
                <a:sym typeface="Arial"/>
              </a:rPr>
              <a:t>Avenida San Marco Calle 11 con Carrera 12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2400" u="none" cap="none" strike="noStrike">
                <a:solidFill>
                  <a:srgbClr val="890404"/>
                </a:solidFill>
                <a:latin typeface="Arial"/>
                <a:ea typeface="Arial"/>
                <a:cs typeface="Arial"/>
                <a:sym typeface="Arial"/>
              </a:rPr>
              <a:t>(Calle 6 Sur #10C-20 Barrio Portal Jamundí)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890404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39" name="Google Shape;33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0753" y="1192828"/>
            <a:ext cx="3209365" cy="3080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2016-09-09T18:50:49Z</dcterms:created>
  <dc:creator>Graphics</dc:creator>
</cp:coreProperties>
</file>